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"/>
  </p:notesMasterIdLst>
  <p:sldIdLst>
    <p:sldId id="263" r:id="rId2"/>
    <p:sldId id="257" r:id="rId3"/>
    <p:sldId id="269" r:id="rId4"/>
    <p:sldId id="271" r:id="rId5"/>
    <p:sldId id="270" r:id="rId6"/>
    <p:sldId id="272" r:id="rId7"/>
    <p:sldId id="27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753"/>
  </p:normalViewPr>
  <p:slideViewPr>
    <p:cSldViewPr snapToGrid="0" snapToObjects="1">
      <p:cViewPr>
        <p:scale>
          <a:sx n="110" d="100"/>
          <a:sy n="110" d="100"/>
        </p:scale>
        <p:origin x="18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45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Introduction to the low-Mach Number </a:t>
            </a:r>
            <a:r>
              <a:rPr lang="en-US" dirty="0"/>
              <a:t>A</a:t>
            </a:r>
            <a:r>
              <a:rPr lang="en-US" dirty="0" smtClean="0"/>
              <a:t>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the low-Mach Number Approximation: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</a:t>
            </a:r>
            <a:r>
              <a:rPr lang="en-US" dirty="0" smtClean="0"/>
              <a:t>otion and Thermodynamic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smtClean="0"/>
              <a:t> Conclusions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a Variable </a:t>
            </a:r>
            <a:r>
              <a:rPr lang="en-US" dirty="0"/>
              <a:t>D</a:t>
            </a:r>
            <a:r>
              <a:rPr lang="en-US" dirty="0" smtClean="0"/>
              <a:t>ensity, non-Isothermal </a:t>
            </a:r>
            <a:r>
              <a:rPr lang="en-US" dirty="0"/>
              <a:t>F</a:t>
            </a:r>
            <a:r>
              <a:rPr lang="en-US" dirty="0" smtClean="0"/>
              <a:t>luid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S</a:t>
            </a:r>
            <a:r>
              <a:rPr lang="en-US" dirty="0" smtClean="0"/>
              <a:t>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See </a:t>
            </a:r>
            <a:r>
              <a:rPr lang="en-US" dirty="0" err="1" smtClean="0"/>
              <a:t>Paolucci</a:t>
            </a:r>
            <a:r>
              <a:rPr lang="en-US" dirty="0" smtClean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</a:t>
                </a:r>
                <a:r>
                  <a:rPr lang="mr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923" t="-37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6278" t="-1250" r="-2691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</a:t>
                </a:r>
                <a:r>
                  <a:rPr lang="mr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 rotWithShape="0">
                <a:blip r:embed="rId4"/>
                <a:stretch>
                  <a:fillRect l="-2870" t="-365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 rotWithShape="0">
                <a:blip r:embed="rId5"/>
                <a:stretch>
                  <a:fillRect l="-116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1935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Density, </a:t>
            </a:r>
            <a:r>
              <a:rPr lang="en-US" dirty="0" smtClean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Pressure, p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Velocity,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Viscosity, </a:t>
            </a:r>
            <a:r>
              <a:rPr lang="en-US" dirty="0" smtClean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Specific heat,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Thermal conductivity, </a:t>
            </a:r>
            <a:r>
              <a:rPr lang="en-US" dirty="0" smtClean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Ideal gas law (+1)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Newtonian stress, </a:t>
            </a:r>
            <a:r>
              <a:rPr lang="en-US" dirty="0" err="1" smtClean="0">
                <a:latin typeface="symbol" charset="2"/>
              </a:rPr>
              <a:t>t</a:t>
            </a:r>
            <a:r>
              <a:rPr lang="en-US" baseline="-25000" dirty="0" err="1" smtClean="0"/>
              <a:t>ij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Heat flux vector, q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 smtClean="0"/>
              <a:t>CpdT</a:t>
            </a:r>
            <a:r>
              <a:rPr lang="en-US" dirty="0" smtClean="0"/>
              <a:t> </a:t>
            </a:r>
            <a:endParaRPr lang="en-US" dirty="0"/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 rotWithShape="0">
                <a:blip r:embed="rId7"/>
                <a:stretch>
                  <a:fillRect l="-7784" t="-1363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 rotWithShape="0">
                <a:blip r:embed="rId8"/>
                <a:stretch>
                  <a:fillRect l="-6533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 rotWithShape="0">
                <a:blip r:embed="rId10"/>
                <a:stretch>
                  <a:fillRect l="-7910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2+nDim</a:t>
            </a:r>
            <a:endParaRPr lang="en-US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+1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Dimensionless 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Non-</a:t>
            </a:r>
            <a:r>
              <a:rPr lang="en-US" dirty="0" err="1" smtClean="0"/>
              <a:t>dimensionalized</a:t>
            </a:r>
            <a:r>
              <a:rPr lang="en-US" dirty="0" smtClean="0"/>
              <a:t> by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However, the momentum equation notes a singular due to the pressure gradient term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The resulting </a:t>
                </a:r>
                <a:r>
                  <a:rPr lang="en-US" dirty="0" smtClean="0"/>
                  <a:t>zeroth-order </a:t>
                </a:r>
                <a:r>
                  <a:rPr lang="en-US" dirty="0" smtClean="0"/>
                  <a:t>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In order for the </a:t>
                </a:r>
                <a:r>
                  <a:rPr lang="en-US" dirty="0" err="1" smtClean="0"/>
                  <a:t>zeroeth</a:t>
                </a:r>
                <a:r>
                  <a:rPr lang="en-US" dirty="0" smtClean="0"/>
                  <a:t>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 smtClean="0"/>
                  <a:t>p</a:t>
                </a:r>
                <a:r>
                  <a:rPr lang="en-US" baseline="-25000" dirty="0" err="1" smtClean="0"/>
                  <a:t>o</a:t>
                </a:r>
                <a:r>
                  <a:rPr lang="en-US" dirty="0" smtClean="0"/>
                  <a:t> is the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p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 smtClean="0"/>
                  <a:t>Recall, this is simply a perturbation about the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endParaRPr lang="en-US" dirty="0" smtClean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 rotWithShape="0">
                <a:blip r:embed="rId2"/>
                <a:stretch>
                  <a:fillRect l="-1696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of the Pressure </a:t>
            </a:r>
            <a:r>
              <a:rPr lang="en-US" dirty="0"/>
              <a:t>S</a:t>
            </a:r>
            <a:r>
              <a:rPr lang="en-US" dirty="0" smtClean="0"/>
              <a:t>ingularity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98720" y="5898104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720" y="5898104"/>
                <a:ext cx="47468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low-Mach Number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S</a:t>
            </a:r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Ramifications?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We have effectively filtered out the acoustics, i.e., the wave speed is infinitely fast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Continuity is met over any finite length instantly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DOF/Equation system is: </a:t>
            </a:r>
            <a:r>
              <a:rPr lang="en-US" dirty="0" smtClean="0">
                <a:latin typeface="symbol" charset="2"/>
              </a:rPr>
              <a:t>r</a:t>
            </a:r>
            <a:r>
              <a:rPr lang="en-US" dirty="0" smtClean="0"/>
              <a:t>, p</a:t>
            </a:r>
            <a:r>
              <a:rPr lang="en-US" baseline="30000" dirty="0"/>
              <a:t>m</a:t>
            </a:r>
            <a:r>
              <a:rPr lang="en-US" dirty="0" smtClean="0"/>
              <a:t>,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, h; </a:t>
            </a:r>
            <a:r>
              <a:rPr lang="en-US" dirty="0" err="1" smtClean="0"/>
              <a:t>p</a:t>
            </a:r>
            <a:r>
              <a:rPr lang="en-US" baseline="30000" dirty="0" err="1" smtClean="0"/>
              <a:t>t</a:t>
            </a:r>
            <a:r>
              <a:rPr lang="en-US" dirty="0" smtClean="0"/>
              <a:t> is a constant for an open domain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 practice, a functional form for the motion pressure is derived:</a:t>
            </a:r>
          </a:p>
          <a:p>
            <a:pPr marL="150865" lvl="1" indent="0">
              <a:buNone/>
            </a:pP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smtClean="0"/>
              <a:t>     - </a:t>
            </a:r>
            <a:r>
              <a:rPr lang="en-US" dirty="0" smtClean="0"/>
              <a:t>or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</a:t>
                </a:r>
                <a:r>
                  <a:rPr lang="mr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blipFill rotWithShape="0">
                <a:blip r:embed="rId5"/>
                <a:stretch>
                  <a:fillRect l="-833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4262" b="-2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blipFill rotWithShape="0">
                <a:blip r:embed="rId7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blipFill rotWithShape="0">
                <a:blip r:embed="rId8"/>
                <a:stretch>
                  <a:fillRect l="-7345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Density, </a:t>
            </a:r>
            <a:r>
              <a:rPr lang="en-US" dirty="0" smtClean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Pressure, p</a:t>
            </a:r>
            <a:r>
              <a:rPr lang="en-US" baseline="30000" dirty="0"/>
              <a:t>m</a:t>
            </a:r>
            <a:endParaRPr lang="en-US" baseline="30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Velocity,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Viscosity, </a:t>
            </a:r>
            <a:r>
              <a:rPr lang="en-US" dirty="0" smtClean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Specific heat,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Thermal conductivity, </a:t>
            </a:r>
            <a:r>
              <a:rPr lang="en-US" dirty="0" smtClean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Ideal gas law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Newtonian stress, </a:t>
            </a:r>
            <a:r>
              <a:rPr lang="en-US" dirty="0" err="1" smtClean="0">
                <a:latin typeface="symbol" charset="2"/>
              </a:rPr>
              <a:t>t</a:t>
            </a:r>
            <a:r>
              <a:rPr lang="en-US" baseline="-25000" dirty="0" err="1" smtClean="0"/>
              <a:t>ij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Heat flux vector, q</a:t>
            </a:r>
            <a:endParaRPr lang="en-US" baseline="-25000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 smtClean="0"/>
              <a:t>CpdT</a:t>
            </a:r>
            <a:r>
              <a:rPr lang="en-US" dirty="0" smtClean="0"/>
              <a:t> </a:t>
            </a:r>
            <a:endParaRPr lang="en-US" dirty="0"/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2+nDim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p>
                      <m:sSupPr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blipFill rotWithShape="0">
                <a:blip r:embed="rId9"/>
                <a:stretch>
                  <a:fillRect l="-2724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506872" y="6210468"/>
            <a:ext cx="2611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Pressure Poisson Equation </a:t>
            </a:r>
          </a:p>
          <a:p>
            <a:pPr algn="ctr"/>
            <a:r>
              <a:rPr lang="en-US" sz="1600" dirty="0" smtClean="0"/>
              <a:t>(PPE)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 smtClean="0"/>
              <a:t>Introduction to the low-Mach </a:t>
            </a:r>
            <a:r>
              <a:rPr lang="en-US" smtClean="0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non-</a:t>
            </a:r>
            <a:r>
              <a:rPr lang="en-US" dirty="0" err="1" smtClean="0"/>
              <a:t>dimensionalized</a:t>
            </a:r>
            <a:r>
              <a:rPr lang="en-US" dirty="0" smtClean="0"/>
              <a:t>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low-Mach equations are derived by non-</a:t>
            </a:r>
            <a:r>
              <a:rPr lang="en-US" dirty="0" err="1" smtClean="0"/>
              <a:t>dimensionalization</a:t>
            </a:r>
            <a:r>
              <a:rPr lang="en-US" dirty="0" smtClean="0"/>
              <a:t> </a:t>
            </a:r>
            <a:r>
              <a:rPr lang="en-US" smtClean="0"/>
              <a:t>and </a:t>
            </a:r>
            <a:r>
              <a:rPr lang="en-US" smtClean="0"/>
              <a:t>asymptotic </a:t>
            </a:r>
            <a:r>
              <a:rPr lang="en-US" dirty="0" smtClean="0"/>
              <a:t>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For a low-Mach flow, the density and pressure are not coupled by an equation of state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3463</TotalTime>
  <Words>1800</Words>
  <Application>Microsoft Macintosh PowerPoint</Application>
  <PresentationFormat>On-screen Show (4:3)</PresentationFormat>
  <Paragraphs>161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Calibri</vt:lpstr>
      <vt:lpstr>Cambria Math</vt:lpstr>
      <vt:lpstr>Garamond</vt:lpstr>
      <vt:lpstr>Gill Sans MT</vt:lpstr>
      <vt:lpstr>Mangal</vt:lpstr>
      <vt:lpstr>symbol</vt:lpstr>
      <vt:lpstr>Trebuchet MS</vt:lpstr>
      <vt:lpstr>Wingdings</vt:lpstr>
      <vt:lpstr>Arial</vt:lpstr>
      <vt:lpstr>Sandia2018_4x3</vt:lpstr>
      <vt:lpstr>Guest Lecture 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Exploration of the Pressure Singularity</vt:lpstr>
      <vt:lpstr>The Final low-Mach Number Equation Set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2017-10-14T01:15:26Z</dcterms:created>
  <dcterms:modified xsi:type="dcterms:W3CDTF">2018-05-04T19:03:56Z</dcterms:modified>
</cp:coreProperties>
</file>